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74" r:id="rId3"/>
    <p:sldId id="267" r:id="rId4"/>
    <p:sldId id="268" r:id="rId5"/>
    <p:sldId id="269" r:id="rId6"/>
    <p:sldId id="258" r:id="rId7"/>
    <p:sldId id="272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73" r:id="rId17"/>
    <p:sldId id="275" r:id="rId18"/>
    <p:sldId id="271" r:id="rId19"/>
    <p:sldId id="270" r:id="rId20"/>
    <p:sldId id="276" r:id="rId2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1C13872-7E0C-419C-A3AB-B858C5461EA0}" type="datetimeFigureOut">
              <a:rPr lang="hr-HR" smtClean="0"/>
              <a:t>23.11.2023.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C4B422E-3B12-4BF8-8FC6-505A33EF5E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0736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13872-7E0C-419C-A3AB-B858C5461EA0}" type="datetimeFigureOut">
              <a:rPr lang="hr-HR" smtClean="0"/>
              <a:t>23.11.2023.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422E-3B12-4BF8-8FC6-505A33EF5E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141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1C13872-7E0C-419C-A3AB-B858C5461EA0}" type="datetimeFigureOut">
              <a:rPr lang="hr-HR" smtClean="0"/>
              <a:t>23.11.2023.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C4B422E-3B12-4BF8-8FC6-505A33EF5E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8960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13872-7E0C-419C-A3AB-B858C5461EA0}" type="datetimeFigureOut">
              <a:rPr lang="hr-HR" smtClean="0"/>
              <a:t>23.11.2023.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0C4B422E-3B12-4BF8-8FC6-505A33EF5E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418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1C13872-7E0C-419C-A3AB-B858C5461EA0}" type="datetimeFigureOut">
              <a:rPr lang="hr-HR" smtClean="0"/>
              <a:t>23.11.2023.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C4B422E-3B12-4BF8-8FC6-505A33EF5E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7382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13872-7E0C-419C-A3AB-B858C5461EA0}" type="datetimeFigureOut">
              <a:rPr lang="hr-HR" smtClean="0"/>
              <a:t>23.11.2023.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422E-3B12-4BF8-8FC6-505A33EF5E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6157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13872-7E0C-419C-A3AB-B858C5461EA0}" type="datetimeFigureOut">
              <a:rPr lang="hr-HR" smtClean="0"/>
              <a:t>23.11.2023.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422E-3B12-4BF8-8FC6-505A33EF5E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462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13872-7E0C-419C-A3AB-B858C5461EA0}" type="datetimeFigureOut">
              <a:rPr lang="hr-HR" smtClean="0"/>
              <a:t>23.11.2023.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422E-3B12-4BF8-8FC6-505A33EF5E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5005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13872-7E0C-419C-A3AB-B858C5461EA0}" type="datetimeFigureOut">
              <a:rPr lang="hr-HR" smtClean="0"/>
              <a:t>23.11.2023.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422E-3B12-4BF8-8FC6-505A33EF5E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2394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1C13872-7E0C-419C-A3AB-B858C5461EA0}" type="datetimeFigureOut">
              <a:rPr lang="hr-HR" smtClean="0"/>
              <a:t>23.11.2023.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C4B422E-3B12-4BF8-8FC6-505A33EF5E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2606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13872-7E0C-419C-A3AB-B858C5461EA0}" type="datetimeFigureOut">
              <a:rPr lang="hr-HR" smtClean="0"/>
              <a:t>23.11.2023.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422E-3B12-4BF8-8FC6-505A33EF5E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2834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1C13872-7E0C-419C-A3AB-B858C5461EA0}" type="datetimeFigureOut">
              <a:rPr lang="hr-HR" smtClean="0"/>
              <a:t>23.11.2023.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C4B422E-3B12-4BF8-8FC6-505A33EF5ECB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14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Obilježavanje 25. studenoga - Međunarodnog dana borbe protiv nasilja nad </a:t>
            </a:r>
            <a:r>
              <a:rPr lang="hr-HR" dirty="0" smtClean="0"/>
              <a:t>ženama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hr-HR" sz="2400" dirty="0"/>
              <a:t>Predstavljanje tiskanog izdanja Nacionalnog plana za ravnopravnost spolova za razdoblje do 2027. godine i Akcijskog plana za provedbu Nacionalnog plana za razdoblje do 2024. </a:t>
            </a:r>
            <a:r>
              <a:rPr lang="hr-HR" sz="2400" dirty="0" smtClean="0"/>
              <a:t>godine</a:t>
            </a:r>
          </a:p>
          <a:p>
            <a:pPr marL="0" indent="0" algn="ctr">
              <a:buNone/>
            </a:pPr>
            <a:r>
              <a:rPr lang="hr-HR" sz="2400" dirty="0"/>
              <a:t>i</a:t>
            </a:r>
          </a:p>
          <a:p>
            <a:pPr marL="0" indent="0" algn="ctr">
              <a:buNone/>
            </a:pPr>
            <a:r>
              <a:rPr lang="hr-HR" sz="2400" dirty="0"/>
              <a:t>Predstavljanje Protokola o postupanju u slučaju seksualnog </a:t>
            </a:r>
            <a:r>
              <a:rPr lang="hr-HR" sz="2400" dirty="0" smtClean="0"/>
              <a:t>nasilja</a:t>
            </a:r>
          </a:p>
          <a:p>
            <a:endParaRPr lang="hr-HR" dirty="0"/>
          </a:p>
          <a:p>
            <a:r>
              <a:rPr lang="hr-HR" dirty="0" smtClean="0"/>
              <a:t>Anja </a:t>
            </a:r>
            <a:r>
              <a:rPr lang="hr-HR" dirty="0" err="1"/>
              <a:t>Šimpraga</a:t>
            </a:r>
            <a:r>
              <a:rPr lang="hr-HR" dirty="0"/>
              <a:t>, potpredsjednica Vlade Republike </a:t>
            </a:r>
            <a:r>
              <a:rPr lang="hr-HR" dirty="0" smtClean="0"/>
              <a:t>Hrvatske za </a:t>
            </a:r>
            <a:r>
              <a:rPr lang="hr-HR" dirty="0"/>
              <a:t>društvene djelatnosti i ljudska prava,</a:t>
            </a:r>
          </a:p>
          <a:p>
            <a:r>
              <a:rPr lang="hr-HR" dirty="0"/>
              <a:t>mr.sc. Helena Štimac Radin, ravnateljica Ureda za ravnopravnost </a:t>
            </a:r>
            <a:r>
              <a:rPr lang="hr-HR" dirty="0" smtClean="0"/>
              <a:t>spolova Vlade </a:t>
            </a:r>
            <a:r>
              <a:rPr lang="hr-HR" dirty="0"/>
              <a:t>Republike Hrvatske,</a:t>
            </a:r>
          </a:p>
          <a:p>
            <a:r>
              <a:rPr lang="hr-HR" dirty="0"/>
              <a:t>Vedrana </a:t>
            </a:r>
            <a:r>
              <a:rPr lang="hr-HR" dirty="0" err="1"/>
              <a:t>Šimundža</a:t>
            </a:r>
            <a:r>
              <a:rPr lang="hr-HR" dirty="0"/>
              <a:t> – Nikolić, državna tajnica u Ministarstvu pravosuđa i uprave</a:t>
            </a:r>
          </a:p>
          <a:p>
            <a:r>
              <a:rPr lang="hr-HR" dirty="0" err="1"/>
              <a:t>Anamaria</a:t>
            </a:r>
            <a:r>
              <a:rPr lang="hr-HR" dirty="0"/>
              <a:t> </a:t>
            </a:r>
            <a:r>
              <a:rPr lang="hr-HR" dirty="0" err="1"/>
              <a:t>Drožđan</a:t>
            </a:r>
            <a:r>
              <a:rPr lang="hr-HR" dirty="0"/>
              <a:t> – </a:t>
            </a:r>
            <a:r>
              <a:rPr lang="hr-HR" dirty="0" err="1"/>
              <a:t>Kranjčec</a:t>
            </a:r>
            <a:r>
              <a:rPr lang="hr-HR" dirty="0"/>
              <a:t>, voditeljica pravnog tima, Ženska soba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9666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Posebni cilj 2. Unaprijediti položaj žena na tržištu rada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Unaprijediti </a:t>
            </a:r>
            <a:r>
              <a:rPr lang="hr-HR" sz="2400" dirty="0"/>
              <a:t>zaštitu dostojanstva radnika  </a:t>
            </a:r>
            <a:endParaRPr lang="hr-HR" sz="2400" dirty="0" smtClean="0"/>
          </a:p>
          <a:p>
            <a:r>
              <a:rPr lang="hr-HR" sz="2400" dirty="0" smtClean="0"/>
              <a:t>Poticanje </a:t>
            </a:r>
            <a:r>
              <a:rPr lang="hr-HR" sz="2400" dirty="0"/>
              <a:t>razine </a:t>
            </a:r>
            <a:r>
              <a:rPr lang="hr-HR" sz="2400" dirty="0" err="1"/>
              <a:t>zapošljivosti</a:t>
            </a:r>
            <a:r>
              <a:rPr lang="hr-HR" sz="2400" dirty="0"/>
              <a:t> žena </a:t>
            </a:r>
            <a:endParaRPr lang="hr-HR" sz="2400" dirty="0" smtClean="0"/>
          </a:p>
          <a:p>
            <a:r>
              <a:rPr lang="hr-HR" sz="2400" dirty="0" smtClean="0"/>
              <a:t>Omogućavanje </a:t>
            </a:r>
            <a:r>
              <a:rPr lang="hr-HR" sz="2400" dirty="0"/>
              <a:t>bolje ravnoteže privatnog i poslovnog života uklanjanjem rodnih  stereotipa o brizi za djecu u obitelji </a:t>
            </a:r>
            <a:endParaRPr lang="hr-HR" sz="2400" dirty="0" smtClean="0"/>
          </a:p>
          <a:p>
            <a:r>
              <a:rPr lang="hr-HR" sz="2400" dirty="0" smtClean="0"/>
              <a:t>Jačanje </a:t>
            </a:r>
            <a:r>
              <a:rPr lang="hr-HR" sz="2400" dirty="0"/>
              <a:t>konkurentnosti poduzetništva žena putem povoljnih kredita za žene poduzetnice </a:t>
            </a:r>
            <a:endParaRPr lang="hr-HR" sz="2400" dirty="0" smtClean="0"/>
          </a:p>
          <a:p>
            <a:r>
              <a:rPr lang="hr-HR" sz="2400" dirty="0" smtClean="0"/>
              <a:t>Jačanje </a:t>
            </a:r>
            <a:r>
              <a:rPr lang="hr-HR" sz="2400" dirty="0"/>
              <a:t>konkurentnosti poduzetništva žena putem potpora</a:t>
            </a:r>
          </a:p>
        </p:txBody>
      </p:sp>
    </p:spTree>
    <p:extLst>
      <p:ext uri="{BB962C8B-B14F-4D97-AF65-F5344CB8AC3E}">
        <p14:creationId xmlns:p14="http://schemas.microsoft.com/office/powerpoint/2010/main" val="174797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Posebni cilj 3. Stvoriti preduvjete za uklanjanje rodno uvjetovanog nasilja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1400" dirty="0" smtClean="0"/>
              <a:t>Uspostaviti </a:t>
            </a:r>
            <a:r>
              <a:rPr lang="hr-HR" sz="1400" dirty="0"/>
              <a:t>sustav statističkog praćenja podataka o sudskim predmetima u kojima su žene  žrtve rodno uvjetovanog nasilja </a:t>
            </a:r>
            <a:endParaRPr lang="hr-HR" sz="1400" dirty="0" smtClean="0"/>
          </a:p>
          <a:p>
            <a:r>
              <a:rPr lang="hr-HR" sz="1400" dirty="0" smtClean="0"/>
              <a:t>Unaprijediti </a:t>
            </a:r>
            <a:r>
              <a:rPr lang="hr-HR" sz="1400" dirty="0"/>
              <a:t>kompetencije stručnjaka koji rade u području zaštite od nasilja </a:t>
            </a:r>
            <a:endParaRPr lang="hr-HR" sz="1400" dirty="0" smtClean="0"/>
          </a:p>
          <a:p>
            <a:r>
              <a:rPr lang="hr-HR" sz="1400" dirty="0" smtClean="0"/>
              <a:t>Podizanje </a:t>
            </a:r>
            <a:r>
              <a:rPr lang="hr-HR" sz="1400" dirty="0"/>
              <a:t>razine svijesti javnosti i žrtava o razlozima i načinima suzbijanja svih vrsta  rodno uvjetovanog nasilja </a:t>
            </a:r>
            <a:endParaRPr lang="hr-HR" sz="1400" dirty="0" smtClean="0"/>
          </a:p>
          <a:p>
            <a:r>
              <a:rPr lang="hr-HR" sz="1400" dirty="0" smtClean="0"/>
              <a:t>Podizanje </a:t>
            </a:r>
            <a:r>
              <a:rPr lang="hr-HR" sz="1400" dirty="0"/>
              <a:t>razine stručnosti i svijesti dionika u pravosudnom sustavu o rodno uvjetovanom nasilju </a:t>
            </a:r>
            <a:endParaRPr lang="hr-HR" sz="1400" dirty="0" smtClean="0"/>
          </a:p>
          <a:p>
            <a:r>
              <a:rPr lang="hr-HR" sz="1400" dirty="0" smtClean="0"/>
              <a:t>Podizanje </a:t>
            </a:r>
            <a:r>
              <a:rPr lang="hr-HR" sz="1400" dirty="0"/>
              <a:t>razine stručnosti i svijesti dionika u pravosudnom sustavu o seksizmu i stereotipima </a:t>
            </a:r>
            <a:endParaRPr lang="hr-HR" sz="1400" dirty="0" smtClean="0"/>
          </a:p>
          <a:p>
            <a:r>
              <a:rPr lang="hr-HR" sz="1400" dirty="0" smtClean="0"/>
              <a:t>Podizanje </a:t>
            </a:r>
            <a:r>
              <a:rPr lang="hr-HR" sz="1400" dirty="0"/>
              <a:t>razine stručnosti i svijesti policijskih službenika i službenica o rodno  uvjetovanom nasilju </a:t>
            </a:r>
            <a:endParaRPr lang="hr-HR" sz="1400" dirty="0" smtClean="0"/>
          </a:p>
          <a:p>
            <a:r>
              <a:rPr lang="hr-HR" sz="1400" dirty="0" smtClean="0"/>
              <a:t>Osigurati </a:t>
            </a:r>
            <a:r>
              <a:rPr lang="hr-HR" sz="1400" dirty="0"/>
              <a:t>primjereno postupanje institucija u slučajevima seksualnog </a:t>
            </a:r>
            <a:r>
              <a:rPr lang="hr-HR" sz="1400" dirty="0" smtClean="0"/>
              <a:t>nasilja</a:t>
            </a:r>
          </a:p>
          <a:p>
            <a:r>
              <a:rPr lang="hr-HR" sz="1400" dirty="0" smtClean="0"/>
              <a:t>Analiza </a:t>
            </a:r>
            <a:r>
              <a:rPr lang="hr-HR" sz="1400" dirty="0"/>
              <a:t>zakonodavnog okvira zaštite od nasilja nad ženama i nasilja u obitelji s ciljem izrade prijedloga izmjena relevantnih </a:t>
            </a:r>
            <a:r>
              <a:rPr lang="hr-HR" sz="1400" dirty="0" smtClean="0"/>
              <a:t>propisa</a:t>
            </a:r>
          </a:p>
          <a:p>
            <a:r>
              <a:rPr lang="hr-HR" sz="1400" dirty="0" smtClean="0"/>
              <a:t>Unutar </a:t>
            </a:r>
            <a:r>
              <a:rPr lang="hr-HR" sz="1400" dirty="0"/>
              <a:t>kazneno procesnog zakonodavstva revidirati mjere </a:t>
            </a:r>
            <a:r>
              <a:rPr lang="hr-HR" sz="1400" dirty="0" smtClean="0"/>
              <a:t>opreza</a:t>
            </a:r>
          </a:p>
          <a:p>
            <a:r>
              <a:rPr lang="hr-HR" sz="1400" dirty="0" smtClean="0"/>
              <a:t>Unutar </a:t>
            </a:r>
            <a:r>
              <a:rPr lang="hr-HR" sz="1400" dirty="0"/>
              <a:t>kazneno procesnog zakonodavstva revidirati prava žrtava kaznenih djela nasilja nad ženama i nasilja u </a:t>
            </a:r>
            <a:r>
              <a:rPr lang="hr-HR" sz="1400" dirty="0" smtClean="0"/>
              <a:t>obitelji</a:t>
            </a:r>
          </a:p>
          <a:p>
            <a:r>
              <a:rPr lang="hr-HR" sz="1400" dirty="0" smtClean="0"/>
              <a:t>Unutar </a:t>
            </a:r>
            <a:r>
              <a:rPr lang="hr-HR" sz="1400" dirty="0"/>
              <a:t>kaznenog materijalnog zakonodavstva i prekršajnog zakonodavstva revidirati opise kaznenih djela i prekršaja i propisane </a:t>
            </a:r>
            <a:r>
              <a:rPr lang="hr-HR" sz="1400" dirty="0" smtClean="0"/>
              <a:t>sankcije</a:t>
            </a:r>
          </a:p>
          <a:p>
            <a:r>
              <a:rPr lang="hr-HR" sz="1400" dirty="0"/>
              <a:t>Izmjenom organizacijskih propisa predvidjeti licenciranje pravosudnih dužnosnika za rad na predmetima nasilja u obitelji</a:t>
            </a:r>
          </a:p>
        </p:txBody>
      </p:sp>
    </p:spTree>
    <p:extLst>
      <p:ext uri="{BB962C8B-B14F-4D97-AF65-F5344CB8AC3E}">
        <p14:creationId xmlns:p14="http://schemas.microsoft.com/office/powerpoint/2010/main" val="42411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400" dirty="0"/>
              <a:t>Posebni cilj 4. Povećati osjetljivost sustava odgoja i obrazovanja na svim razinama za pitanja ravnopravnosti spolova i nestereotipne odabire programa obrazovanja na svim razinama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Motivirati </a:t>
            </a:r>
            <a:r>
              <a:rPr lang="hr-HR" sz="2800" dirty="0"/>
              <a:t>i poticati učenice i učenike da buduće obrazovne puteve i profesionalna usmjerenja odabiru neopterećeni spolnim stereotipima </a:t>
            </a:r>
            <a:endParaRPr lang="hr-HR" sz="2800" dirty="0" smtClean="0"/>
          </a:p>
          <a:p>
            <a:r>
              <a:rPr lang="hr-HR" sz="2800" dirty="0" smtClean="0"/>
              <a:t>Provoditi </a:t>
            </a:r>
            <a:r>
              <a:rPr lang="hr-HR" sz="2800" dirty="0"/>
              <a:t>Deklaraciju o posvećenosti pitanju žena u digitalnom svijetu </a:t>
            </a:r>
          </a:p>
        </p:txBody>
      </p:sp>
    </p:spTree>
    <p:extLst>
      <p:ext uri="{BB962C8B-B14F-4D97-AF65-F5344CB8AC3E}">
        <p14:creationId xmlns:p14="http://schemas.microsoft.com/office/powerpoint/2010/main" val="58360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Posebni cilj 5. Povećati zastupljenost žena u procesima javnog i političkog  </a:t>
            </a:r>
            <a:r>
              <a:rPr lang="hr-HR" dirty="0" smtClean="0"/>
              <a:t>odlučivanja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Podizati </a:t>
            </a:r>
            <a:r>
              <a:rPr lang="hr-HR" sz="2800" dirty="0"/>
              <a:t>svijest o značaju veće zastupljenosti žena na mjestima političkog odlučivanja </a:t>
            </a:r>
            <a:endParaRPr lang="hr-HR" sz="2800" dirty="0" smtClean="0"/>
          </a:p>
          <a:p>
            <a:r>
              <a:rPr lang="hr-HR" sz="2800" dirty="0" smtClean="0"/>
              <a:t>Poboljšati </a:t>
            </a:r>
            <a:r>
              <a:rPr lang="hr-HR" sz="2800" dirty="0"/>
              <a:t>razinu participacije žena u području javnog života</a:t>
            </a:r>
          </a:p>
        </p:txBody>
      </p:sp>
    </p:spTree>
    <p:extLst>
      <p:ext uri="{BB962C8B-B14F-4D97-AF65-F5344CB8AC3E}">
        <p14:creationId xmlns:p14="http://schemas.microsoft.com/office/powerpoint/2010/main" val="141293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Posebni  cilj 6. Uvesti perspektivu ravnopravnosti spolova u javne politike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/>
              <a:t>Osnažiti kapacitete državne uprave za provedbu načela ravnopravnosti spolova u svakodnevnom radu i kreiranju rodno osjetljivih javnih politika </a:t>
            </a:r>
            <a:endParaRPr lang="hr-HR" sz="2000" dirty="0" smtClean="0"/>
          </a:p>
          <a:p>
            <a:r>
              <a:rPr lang="hr-HR" sz="2000" dirty="0" smtClean="0"/>
              <a:t>Pružati </a:t>
            </a:r>
            <a:r>
              <a:rPr lang="hr-HR" sz="2000" dirty="0"/>
              <a:t>sustavnu podršku tijelima državne uprave za izradu Planova djelovanja za promicanje                      i uspostavljanje ravnopravnosti </a:t>
            </a:r>
            <a:r>
              <a:rPr lang="hr-HR" sz="2000" dirty="0" smtClean="0"/>
              <a:t>spolova </a:t>
            </a:r>
          </a:p>
          <a:p>
            <a:r>
              <a:rPr lang="hr-HR" sz="2000" dirty="0" smtClean="0"/>
              <a:t>Osnažiti </a:t>
            </a:r>
            <a:r>
              <a:rPr lang="hr-HR" sz="2000" dirty="0"/>
              <a:t>županijska povjerenstva za ravnopravnost spolova kao radno savjetodavna tijela županijskih skupština i unaprijediti suradnju kroz Koordinaciju županijskih povjerenstava</a:t>
            </a:r>
          </a:p>
        </p:txBody>
      </p:sp>
    </p:spTree>
    <p:extLst>
      <p:ext uri="{BB962C8B-B14F-4D97-AF65-F5344CB8AC3E}">
        <p14:creationId xmlns:p14="http://schemas.microsoft.com/office/powerpoint/2010/main" val="76381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Posebni cilj 7. Povećati vidljivost RH na međunarodnom planu u području  ravnopravnosti spolova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Uspostavljanje </a:t>
            </a:r>
            <a:r>
              <a:rPr lang="hr-HR" sz="2000" dirty="0"/>
              <a:t>sustava praćenja međusektorske suradnje vezano za ispunjavanje međunarodnih obveza u području ravnopravnosti spolova </a:t>
            </a:r>
            <a:endParaRPr lang="hr-HR" sz="2000" dirty="0" smtClean="0"/>
          </a:p>
          <a:p>
            <a:r>
              <a:rPr lang="hr-HR" sz="2000" dirty="0" smtClean="0"/>
              <a:t>Doprinijeti </a:t>
            </a:r>
            <a:r>
              <a:rPr lang="hr-HR" sz="2000" dirty="0"/>
              <a:t>promociji načela ravnopravnosti spolova u aktivnostima međunarodne razvojne suradnje koje provodi MVEP </a:t>
            </a:r>
            <a:endParaRPr lang="hr-HR" sz="2000" dirty="0" smtClean="0"/>
          </a:p>
          <a:p>
            <a:r>
              <a:rPr lang="hr-HR" sz="2000" dirty="0" smtClean="0"/>
              <a:t>Ciljanim projektima poboljšati položaj žena u području obrazovanja u zemljama </a:t>
            </a:r>
            <a:r>
              <a:rPr lang="hr-HR" sz="2000" dirty="0"/>
              <a:t>primateljicama hrvatske razvojne pomoći </a:t>
            </a:r>
            <a:endParaRPr lang="hr-HR" sz="2000" dirty="0" smtClean="0"/>
          </a:p>
          <a:p>
            <a:r>
              <a:rPr lang="hr-HR" sz="2000" dirty="0" smtClean="0"/>
              <a:t>Ciljanim </a:t>
            </a:r>
            <a:r>
              <a:rPr lang="hr-HR" sz="2000" dirty="0"/>
              <a:t>projektima poboljšati položaj žena u području zaštite zdravlja u zemljama primateljicama hrvatske razvojne pomoći </a:t>
            </a:r>
          </a:p>
        </p:txBody>
      </p:sp>
    </p:spTree>
    <p:extLst>
      <p:ext uri="{BB962C8B-B14F-4D97-AF65-F5344CB8AC3E}">
        <p14:creationId xmlns:p14="http://schemas.microsoft.com/office/powerpoint/2010/main" val="277650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Praćenje provedbe i izvještavanje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/>
              <a:t>Osnovana je Međuresorna </a:t>
            </a:r>
            <a:r>
              <a:rPr lang="hr-HR" sz="2400" dirty="0"/>
              <a:t>radne skupine za praćenje provedbe Nacionalnog plana za ravnopravnost spolova za razdoblje do 2027. godine i Akcijskog plana za provedbu Nacionalnog plana za razdoblje do 2024. </a:t>
            </a:r>
            <a:r>
              <a:rPr lang="hr-HR" sz="2400" dirty="0" smtClean="0"/>
              <a:t>godine</a:t>
            </a:r>
          </a:p>
          <a:p>
            <a:r>
              <a:rPr lang="hr-HR" sz="2400" dirty="0"/>
              <a:t>R</a:t>
            </a:r>
            <a:r>
              <a:rPr lang="hr-HR" sz="2400" dirty="0" smtClean="0"/>
              <a:t>ok </a:t>
            </a:r>
            <a:r>
              <a:rPr lang="hr-HR" sz="2400" dirty="0" smtClean="0"/>
              <a:t>za </a:t>
            </a:r>
            <a:r>
              <a:rPr lang="hr-HR" sz="2400" dirty="0" smtClean="0"/>
              <a:t>dostavu izvješća o </a:t>
            </a:r>
            <a:r>
              <a:rPr lang="hr-HR" sz="2400" dirty="0"/>
              <a:t>provedbi Akcijskog plana </a:t>
            </a:r>
            <a:r>
              <a:rPr lang="hr-HR" sz="2400" dirty="0" smtClean="0"/>
              <a:t>koordinacijskom </a:t>
            </a:r>
            <a:r>
              <a:rPr lang="hr-HR" sz="2400" dirty="0" smtClean="0"/>
              <a:t>tijelu za strateško planiranje, Ministarstvu </a:t>
            </a:r>
            <a:r>
              <a:rPr lang="hr-HR" sz="2400" dirty="0"/>
              <a:t>regionalnog razvoja i fondova </a:t>
            </a:r>
            <a:r>
              <a:rPr lang="hr-HR" sz="2400" dirty="0" smtClean="0"/>
              <a:t>EU je </a:t>
            </a:r>
            <a:r>
              <a:rPr lang="hr-HR" sz="2400" dirty="0" smtClean="0"/>
              <a:t>31</a:t>
            </a:r>
            <a:r>
              <a:rPr lang="hr-HR" sz="2400" dirty="0"/>
              <a:t>. ožujka 2024. godine.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02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AKCIJSKI PLAN ZA PROVEDBU NACIONALNOG PLANA ZA RAVNOPRAVNOST SPOLOVA ZA RAZDOBLJE DO </a:t>
            </a:r>
            <a:r>
              <a:rPr lang="pl-PL" dirty="0" smtClean="0"/>
              <a:t>2027. </a:t>
            </a:r>
            <a:r>
              <a:rPr lang="pl-PL" dirty="0"/>
              <a:t>GODINE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2024. godine kreće priprema izrade drugog Akcijskog plana </a:t>
            </a:r>
          </a:p>
          <a:p>
            <a:r>
              <a:rPr lang="hr-HR" sz="2400" dirty="0" smtClean="0"/>
              <a:t>Drugi Akcijski plan će vrijediti za trogodišnje razdoblje od 2025.-2027. godine.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55799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Protokol o postupanju u slučaju seksualnog nasilja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r-HR" sz="2000" dirty="0"/>
              <a:t>Vlada Republike </a:t>
            </a:r>
            <a:r>
              <a:rPr lang="hr-HR" sz="2000" dirty="0" smtClean="0"/>
              <a:t>Hrvatske je u rujnu donijela novi, ažurirani </a:t>
            </a:r>
            <a:r>
              <a:rPr lang="hr-HR" sz="2000" dirty="0"/>
              <a:t>Protokol o postupanju u slučaju seksualnog nasilja</a:t>
            </a:r>
          </a:p>
          <a:p>
            <a:pPr lvl="0"/>
            <a:r>
              <a:rPr lang="hr-HR" sz="2000" dirty="0" smtClean="0"/>
              <a:t>Prvi </a:t>
            </a:r>
            <a:r>
              <a:rPr lang="hr-HR" sz="2000" dirty="0"/>
              <a:t>Protokol – 2012.</a:t>
            </a:r>
          </a:p>
          <a:p>
            <a:pPr lvl="0"/>
            <a:r>
              <a:rPr lang="hr-HR" sz="2000" dirty="0"/>
              <a:t>Ažuriranja – 2014., 2018., 2023.</a:t>
            </a:r>
          </a:p>
          <a:p>
            <a:pPr lvl="0"/>
            <a:r>
              <a:rPr lang="hr-HR" sz="2000" dirty="0"/>
              <a:t>Novine koje donosi:</a:t>
            </a:r>
          </a:p>
          <a:p>
            <a:pPr lvl="0"/>
            <a:r>
              <a:rPr lang="hr-HR" sz="2000" dirty="0"/>
              <a:t>D</a:t>
            </a:r>
            <a:r>
              <a:rPr lang="hr-HR" sz="2000" dirty="0" smtClean="0"/>
              <a:t>etaljna </a:t>
            </a:r>
            <a:r>
              <a:rPr lang="hr-HR" sz="2000" dirty="0"/>
              <a:t>razrada postupanja u slučaju kada je dijete žrtva seksualnog nasilja i postupanje u slučaju kada je žrtva osoba s invaliditetom</a:t>
            </a:r>
          </a:p>
          <a:p>
            <a:pPr lvl="0"/>
            <a:r>
              <a:rPr lang="hr-HR" sz="2000" dirty="0"/>
              <a:t>Z</a:t>
            </a:r>
            <a:r>
              <a:rPr lang="hr-HR" sz="2000" dirty="0" smtClean="0"/>
              <a:t>aštita </a:t>
            </a:r>
            <a:r>
              <a:rPr lang="hr-HR" sz="2000" dirty="0"/>
              <a:t>žrtve i postupanje u slučaju seksualnog uznemiravanja</a:t>
            </a:r>
          </a:p>
          <a:p>
            <a:pPr lvl="0"/>
            <a:r>
              <a:rPr lang="hr-HR" sz="2000" dirty="0"/>
              <a:t>O</a:t>
            </a:r>
            <a:r>
              <a:rPr lang="hr-HR" sz="2000" dirty="0" smtClean="0"/>
              <a:t>snivanje </a:t>
            </a:r>
            <a:r>
              <a:rPr lang="hr-HR" sz="2000" dirty="0"/>
              <a:t>Povjerenstva za praćenje provedbe Protokola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3581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Protokol o postupanju u slučaju seksualnog nasilja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z="2000" dirty="0"/>
              <a:t>U</a:t>
            </a:r>
            <a:r>
              <a:rPr lang="hr-HR" sz="2000" dirty="0" smtClean="0"/>
              <a:t> </a:t>
            </a:r>
            <a:r>
              <a:rPr lang="hr-HR" sz="2000" dirty="0"/>
              <a:t>smislu Protokola, pod seksualnim nasiljem smatra se čin moći i kontrole, iskazan na seksualan način, koji je neželjen, za koji nije dan pristanak</a:t>
            </a:r>
            <a:r>
              <a:rPr lang="hr-HR" sz="2000" b="1" dirty="0"/>
              <a:t> </a:t>
            </a:r>
            <a:r>
              <a:rPr lang="hr-HR" sz="2000" dirty="0"/>
              <a:t>ili nije dan slobodno i svjesno;</a:t>
            </a:r>
          </a:p>
          <a:p>
            <a:pPr lvl="0"/>
            <a:r>
              <a:rPr lang="hr-HR" sz="2000" dirty="0"/>
              <a:t>Protokol je jedan od najznačajnijih koraka u osiguravanju standardizirane i učinkovite pomoći i potpore žrtvama seksualnog nasilja prilikom prijave i procesuiranja seksualnog </a:t>
            </a:r>
            <a:r>
              <a:rPr lang="hr-HR" sz="2000" dirty="0" smtClean="0"/>
              <a:t>nasilja,</a:t>
            </a:r>
            <a:endParaRPr lang="hr-HR" sz="2000" dirty="0"/>
          </a:p>
          <a:p>
            <a:pPr lvl="0"/>
            <a:r>
              <a:rPr lang="hr-HR" sz="2000" dirty="0"/>
              <a:t>K</a:t>
            </a:r>
            <a:r>
              <a:rPr lang="hr-HR" sz="2000" dirty="0" smtClean="0"/>
              <a:t>ljučan </a:t>
            </a:r>
            <a:r>
              <a:rPr lang="hr-HR" sz="2000" dirty="0"/>
              <a:t>je dokument za procedure postupanja institucionalne potpore - policije, zdravstva, pravosuđa, odgojno- obrazovnih ustanova i ustanova socijalne skrbi, te tijela iz </a:t>
            </a:r>
            <a:r>
              <a:rPr lang="hr-HR" sz="2000" i="1" dirty="0"/>
              <a:t>Zakona o pravima žrtava seksualnog nasilja za vrijeme oružane agresije na Republiku Hrvatsku  u Domovinskom ratu</a:t>
            </a:r>
            <a:r>
              <a:rPr lang="hr-HR" sz="2000" dirty="0"/>
              <a:t>, kao i one </a:t>
            </a:r>
            <a:r>
              <a:rPr lang="hr-HR" sz="2000" dirty="0" smtClean="0"/>
              <a:t>izvaninstitucionalne.</a:t>
            </a:r>
            <a:endParaRPr lang="hr-HR" sz="20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5121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7383" y="-1"/>
            <a:ext cx="5064360" cy="683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6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4800" dirty="0" smtClean="0"/>
              <a:t>Hvala na pažnji!</a:t>
            </a:r>
            <a:endParaRPr lang="hr-HR" sz="4800" dirty="0"/>
          </a:p>
          <a:p>
            <a:pPr marL="0" indent="0" algn="ctr">
              <a:buNone/>
            </a:pPr>
            <a:r>
              <a:rPr lang="hr-HR" sz="3600" dirty="0" smtClean="0"/>
              <a:t>https</a:t>
            </a:r>
            <a:r>
              <a:rPr lang="hr-HR" sz="3600" dirty="0"/>
              <a:t>://ravnopravnost.gov.hr/</a:t>
            </a:r>
          </a:p>
        </p:txBody>
      </p:sp>
    </p:spTree>
    <p:extLst>
      <p:ext uri="{BB962C8B-B14F-4D97-AF65-F5344CB8AC3E}">
        <p14:creationId xmlns:p14="http://schemas.microsoft.com/office/powerpoint/2010/main" val="3975489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ODLUKa</a:t>
            </a:r>
            <a:r>
              <a:rPr lang="hr-HR" dirty="0" smtClean="0"/>
              <a:t> </a:t>
            </a:r>
            <a:r>
              <a:rPr lang="hr-HR" dirty="0"/>
              <a:t>o donošenju Nacionalnog plana za ravnopravnost spolova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81193" y="2260010"/>
            <a:ext cx="11029615" cy="3678303"/>
          </a:xfrm>
        </p:spPr>
        <p:txBody>
          <a:bodyPr/>
          <a:lstStyle/>
          <a:p>
            <a:pPr algn="just"/>
            <a:r>
              <a:rPr lang="hr-HR" sz="2400" dirty="0"/>
              <a:t>Na temelju članka 31. stavka 2. Zakona o Vladi Republike Hrvatske („Narodne novine”, br. 150/11., 119/14., 93/16., 116/18. i 80/22.) i članka 12. stavka 2. Zakona o sustavu strateškog planiranja i upravljanja razvojem Republike Hrvatske („Narodne novine”, br. 123/17. i 151/22.), a u vezi s člankom 18. stavkom 2. Zakona o ravnopravnosti spolova („Narodne novine”, br. 82/08. i 69/17.), Vlada Republike Hrvatske je na sjednici održanoj 9. ožujka 2023. donijela ODLUKU o donošenju Nacionalnog plana za ravnopravnost spolova za razdoblje do 2027. godine i Akcijskog plana za provedbu Nacionalnog plana za razdoblje do 2024. godine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9956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Usklađenost s drugim strategijama i programima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smtClean="0"/>
              <a:t>Nacionalna razvojna strategija </a:t>
            </a:r>
            <a:r>
              <a:rPr lang="hr-HR" sz="2800" dirty="0"/>
              <a:t>Republike Hrvatske do 2030. godine</a:t>
            </a:r>
          </a:p>
          <a:p>
            <a:r>
              <a:rPr lang="hr-HR" sz="2800" dirty="0" smtClean="0"/>
              <a:t>Program </a:t>
            </a:r>
            <a:r>
              <a:rPr lang="hr-HR" sz="2800" dirty="0"/>
              <a:t>Ujedinjenih naroda o održivom razvoju do 2030. godine</a:t>
            </a:r>
          </a:p>
          <a:p>
            <a:r>
              <a:rPr lang="hr-HR" sz="2800" dirty="0" smtClean="0"/>
              <a:t>Strategija </a:t>
            </a:r>
            <a:r>
              <a:rPr lang="hr-HR" sz="2800" dirty="0"/>
              <a:t>za ravnopravnost spolova 2020. - 2025. Europske komisije </a:t>
            </a:r>
          </a:p>
          <a:p>
            <a:r>
              <a:rPr lang="hr-HR" sz="2800" dirty="0" smtClean="0"/>
              <a:t>Strategija </a:t>
            </a:r>
            <a:r>
              <a:rPr lang="hr-HR" sz="2800" dirty="0"/>
              <a:t>za ravnopravnost spolova Vijeća Europe 2018. - 2023.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2258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Nacionalni plan </a:t>
            </a:r>
            <a:r>
              <a:rPr lang="pl-PL" dirty="0"/>
              <a:t>za ravnopravnost spolova za razdoblje do 2027. godine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smtClean="0"/>
              <a:t>Nacionalni plan </a:t>
            </a:r>
            <a:r>
              <a:rPr lang="pl-PL" sz="2400" dirty="0"/>
              <a:t>za ravnopravnost spolova za razdoblje do 2027. </a:t>
            </a:r>
            <a:r>
              <a:rPr lang="pl-PL" sz="2400" dirty="0" smtClean="0"/>
              <a:t>godine se donosi temeljem </a:t>
            </a:r>
            <a:r>
              <a:rPr lang="hr-HR" sz="2400" dirty="0" smtClean="0"/>
              <a:t>Zakona </a:t>
            </a:r>
            <a:r>
              <a:rPr lang="hr-HR" sz="2400" dirty="0"/>
              <a:t>o sustavu strateškog planiranja i upravljanja razvojem Republike </a:t>
            </a:r>
            <a:r>
              <a:rPr lang="hr-HR" sz="2400" dirty="0" smtClean="0"/>
              <a:t>Hrvatske </a:t>
            </a:r>
            <a:endParaRPr lang="hr-HR" sz="2400" dirty="0" smtClean="0"/>
          </a:p>
          <a:p>
            <a:r>
              <a:rPr lang="hr-HR" sz="2400" dirty="0" smtClean="0"/>
              <a:t>N</a:t>
            </a:r>
            <a:r>
              <a:rPr lang="hr-HR" sz="2400" dirty="0" smtClean="0"/>
              <a:t>acionalni planovi su definirani </a:t>
            </a:r>
            <a:r>
              <a:rPr lang="hr-HR" sz="2400" dirty="0" smtClean="0"/>
              <a:t>kao </a:t>
            </a:r>
            <a:r>
              <a:rPr lang="hr-HR" sz="2400" dirty="0" smtClean="0"/>
              <a:t>srednjoročni akti </a:t>
            </a:r>
            <a:r>
              <a:rPr lang="hr-HR" sz="2400" dirty="0"/>
              <a:t>strateškog </a:t>
            </a:r>
            <a:r>
              <a:rPr lang="hr-HR" sz="2400" dirty="0" smtClean="0"/>
              <a:t>planiranja. </a:t>
            </a:r>
          </a:p>
          <a:p>
            <a:r>
              <a:rPr lang="hr-HR" sz="2400" dirty="0" smtClean="0"/>
              <a:t>Srednjoročni akti </a:t>
            </a:r>
            <a:r>
              <a:rPr lang="hr-HR" sz="2400" dirty="0"/>
              <a:t>strateškog </a:t>
            </a:r>
            <a:r>
              <a:rPr lang="hr-HR" sz="2400" dirty="0" smtClean="0"/>
              <a:t>planiranja se </a:t>
            </a:r>
            <a:r>
              <a:rPr lang="hr-HR" sz="2400" dirty="0"/>
              <a:t>izrađuju i donose za razdoblje od pet do deset godina</a:t>
            </a:r>
            <a:endParaRPr lang="hr-HR" sz="2400" dirty="0" smtClean="0"/>
          </a:p>
          <a:p>
            <a:r>
              <a:rPr lang="hr-HR" sz="2400" dirty="0" smtClean="0"/>
              <a:t>Zakon definira da nacionalne </a:t>
            </a:r>
            <a:r>
              <a:rPr lang="hr-HR" sz="2400" dirty="0"/>
              <a:t>planove donosi Vlada.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5960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prioritetna područja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/>
              <a:t>1. PROMICANJE LJUDSKIH PRAVA ŽENA I RODNE RAVNOPRAVNOSTI </a:t>
            </a:r>
            <a:endParaRPr lang="hr-HR" sz="2000" dirty="0" smtClean="0"/>
          </a:p>
          <a:p>
            <a:r>
              <a:rPr lang="pl-PL" sz="2000" dirty="0"/>
              <a:t>2. UNAPRJEĐENJE POLOŽAJA ŽENA NA TRŽIŠTU </a:t>
            </a:r>
            <a:r>
              <a:rPr lang="pl-PL" sz="2000" dirty="0" smtClean="0"/>
              <a:t>RADA</a:t>
            </a:r>
          </a:p>
          <a:p>
            <a:r>
              <a:rPr lang="pl-PL" sz="2000" dirty="0"/>
              <a:t>3. SUZBIJANJE NASILJA NAD  </a:t>
            </a:r>
            <a:r>
              <a:rPr lang="pl-PL" sz="2000" dirty="0" smtClean="0"/>
              <a:t>ŽENAMA</a:t>
            </a:r>
          </a:p>
          <a:p>
            <a:r>
              <a:rPr lang="hr-HR" sz="2000" dirty="0" smtClean="0"/>
              <a:t>4. RODNO </a:t>
            </a:r>
            <a:r>
              <a:rPr lang="hr-HR" sz="2000" dirty="0"/>
              <a:t>OSJETLJIVO OBRAZOVANJE </a:t>
            </a:r>
            <a:endParaRPr lang="hr-HR" sz="2000" dirty="0" smtClean="0"/>
          </a:p>
          <a:p>
            <a:r>
              <a:rPr lang="hr-HR" sz="2000" dirty="0"/>
              <a:t>5. UNAPRIJEDITI POLOŽAJ ŽENA U POLITIČKOM I JAVNOM ODLUČIVANJU </a:t>
            </a:r>
            <a:endParaRPr lang="hr-HR" sz="2000" dirty="0" smtClean="0"/>
          </a:p>
          <a:p>
            <a:r>
              <a:rPr lang="hr-HR" sz="2000" dirty="0"/>
              <a:t>6. NAČELA RAVNOPRAVNOSTI SPOLOVA U JAVNIM POLITIKAMA </a:t>
            </a:r>
            <a:endParaRPr lang="hr-HR" sz="2000" dirty="0" smtClean="0"/>
          </a:p>
          <a:p>
            <a:r>
              <a:rPr lang="hr-HR" sz="2000" dirty="0"/>
              <a:t>7.  PROMICANJE RAVNOPRAVNOSTI SPOLOVA U MEĐUNARODNOJ POLITICI I SURADNJI </a:t>
            </a:r>
          </a:p>
        </p:txBody>
      </p:sp>
    </p:spTree>
    <p:extLst>
      <p:ext uri="{BB962C8B-B14F-4D97-AF65-F5344CB8AC3E}">
        <p14:creationId xmlns:p14="http://schemas.microsoft.com/office/powerpoint/2010/main" val="45781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AKCIJSKI PLAN ZA PROVEDBU NACIONALNOG PLANA ZA RAVNOPRAVNOST SPOLOVA ZA RAZDOBLJE DO 2024. GODINE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17 nositelja mjera</a:t>
            </a:r>
          </a:p>
          <a:p>
            <a:r>
              <a:rPr lang="hr-HR" sz="3200" dirty="0" smtClean="0"/>
              <a:t>33 mjere</a:t>
            </a:r>
          </a:p>
        </p:txBody>
      </p:sp>
      <p:graphicFrame>
        <p:nvGraphicFramePr>
          <p:cNvPr id="9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311345"/>
              </p:ext>
            </p:extLst>
          </p:nvPr>
        </p:nvGraphicFramePr>
        <p:xfrm>
          <a:off x="4071669" y="2180489"/>
          <a:ext cx="7539138" cy="36550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40082">
                  <a:extLst>
                    <a:ext uri="{9D8B030D-6E8A-4147-A177-3AD203B41FA5}">
                      <a16:colId xmlns:a16="http://schemas.microsoft.com/office/drawing/2014/main" val="3566452124"/>
                    </a:ext>
                  </a:extLst>
                </a:gridCol>
                <a:gridCol w="1699056">
                  <a:extLst>
                    <a:ext uri="{9D8B030D-6E8A-4147-A177-3AD203B41FA5}">
                      <a16:colId xmlns:a16="http://schemas.microsoft.com/office/drawing/2014/main" val="1015506720"/>
                    </a:ext>
                  </a:extLst>
                </a:gridCol>
              </a:tblGrid>
              <a:tr h="1886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NOSITELJI PROVEDBE MJERA 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1000" algn="l"/>
                          <a:tab pos="741045" algn="ctr"/>
                        </a:tabLst>
                      </a:pPr>
                      <a:r>
                        <a:rPr lang="hr-HR" sz="1100">
                          <a:effectLst/>
                        </a:rPr>
                        <a:t>BROJ MJERA: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2071003"/>
                  </a:ext>
                </a:extLst>
              </a:tr>
              <a:tr h="1886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Ured za ravnopravnost spolova                                                            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7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232692"/>
                  </a:ext>
                </a:extLst>
              </a:tr>
              <a:tr h="1886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Ministarstvo zdravstva                                                                            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8526416"/>
                  </a:ext>
                </a:extLst>
              </a:tr>
              <a:tr h="1886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Ministarstvo poljoprivrede                                                                     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9265940"/>
                  </a:ext>
                </a:extLst>
              </a:tr>
              <a:tr h="1886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Ministarstvo unutarnjih poslova                                                            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3828096"/>
                  </a:ext>
                </a:extLst>
              </a:tr>
              <a:tr h="2203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Ministarstvo rada, mirovinskog sustava, obitelji i socijalne politike                                                                                                         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4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6426026"/>
                  </a:ext>
                </a:extLst>
              </a:tr>
              <a:tr h="1886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Središnji državni ured za demografiju i mlade                                      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4183953"/>
                  </a:ext>
                </a:extLst>
              </a:tr>
              <a:tr h="1886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Hrvatska banka za obnovu i razvitak                                                       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9820821"/>
                  </a:ext>
                </a:extLst>
              </a:tr>
              <a:tr h="1886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Ministarstvo gospodarstva i održivog razvoja                                       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0209839"/>
                  </a:ext>
                </a:extLst>
              </a:tr>
              <a:tr h="1886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Ministarstvo pravosuđa i uprave                                                              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6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5829734"/>
                  </a:ext>
                </a:extLst>
              </a:tr>
              <a:tr h="1886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Pravosudna akademija                                                                                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5688806"/>
                  </a:ext>
                </a:extLst>
              </a:tr>
              <a:tr h="1886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Ministarstvo znanosti i obrazovanja                                                         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4735281"/>
                  </a:ext>
                </a:extLst>
              </a:tr>
              <a:tr h="1886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Agencija za odgoj i obrazovanje                                                                 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 smtClean="0">
                          <a:effectLst/>
                          <a:latin typeface="+mj-lt"/>
                        </a:rPr>
                        <a:t>1</a:t>
                      </a:r>
                      <a:r>
                        <a:rPr lang="hr-HR" sz="1100" dirty="0" smtClean="0">
                          <a:solidFill>
                            <a:srgbClr val="FF0000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hr-HR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6401927"/>
                  </a:ext>
                </a:extLst>
              </a:tr>
              <a:tr h="1886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Agencija za strukovno obrazovanje                                                           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 smtClean="0">
                          <a:effectLst/>
                          <a:latin typeface="+mj-lt"/>
                        </a:rPr>
                        <a:t>1</a:t>
                      </a:r>
                      <a:r>
                        <a:rPr lang="hr-HR" sz="1100" dirty="0" smtClean="0">
                          <a:solidFill>
                            <a:srgbClr val="FF0000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hr-HR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500908"/>
                  </a:ext>
                </a:extLst>
              </a:tr>
              <a:tr h="1886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Središnji državni ured za razvoj digitalnog društva                                 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5454843"/>
                  </a:ext>
                </a:extLst>
              </a:tr>
              <a:tr h="1886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Ministarstvo turizma i sporta                                                                      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6338183"/>
                  </a:ext>
                </a:extLst>
              </a:tr>
              <a:tr h="1886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Državna škola za javnu upravu                                                                    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9147939"/>
                  </a:ext>
                </a:extLst>
              </a:tr>
              <a:tr h="1886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Ministarstvo vanjskih i europskih poslova                                                 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6361371"/>
                  </a:ext>
                </a:extLst>
              </a:tr>
              <a:tr h="22833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UKUPNO: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33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7576283"/>
                  </a:ext>
                </a:extLst>
              </a:tr>
            </a:tbl>
          </a:graphicData>
        </a:graphic>
      </p:graphicFrame>
      <p:sp>
        <p:nvSpPr>
          <p:cNvPr id="10" name="Pravokutnik 9"/>
          <p:cNvSpPr/>
          <p:nvPr/>
        </p:nvSpPr>
        <p:spPr>
          <a:xfrm>
            <a:off x="4071669" y="5858799"/>
            <a:ext cx="5064400" cy="3742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*MZO, AGO i ASO su zajednički nositelj jedne mjere</a:t>
            </a:r>
            <a:endParaRPr lang="hr-HR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34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sredstva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Za provedbu Akcijskog plana za ravnopravnost spolova do 2024. od strane proračunskih korisnika očekuje se utrošak od 28.882.826,00 euro te dodatnih 7.668.922,00 euro od strane neproračunskih (Hrvatska banka za obnovu i razvitak i Hrvatski zavod za zdravstveno osiguranje). Utrošak sredstava za provedbu mjera iz Akcijskog plana 2025. - 2027. bit će potrebno odrediti nakon njegovog donošenja.</a:t>
            </a:r>
          </a:p>
        </p:txBody>
      </p:sp>
    </p:spTree>
    <p:extLst>
      <p:ext uri="{BB962C8B-B14F-4D97-AF65-F5344CB8AC3E}">
        <p14:creationId xmlns:p14="http://schemas.microsoft.com/office/powerpoint/2010/main" val="385855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Posebni cilj </a:t>
            </a:r>
            <a:r>
              <a:rPr lang="hr-HR" dirty="0"/>
              <a:t>1</a:t>
            </a:r>
            <a:r>
              <a:rPr lang="hr-HR" dirty="0" smtClean="0"/>
              <a:t>. </a:t>
            </a:r>
            <a:r>
              <a:rPr lang="hr-HR" dirty="0"/>
              <a:t>Povećati razinu osviještenosti javnosti o ravnopravnosti spolova i višestrukoj diskriminaciji.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2800" dirty="0" smtClean="0"/>
              <a:t>Organizirati </a:t>
            </a:r>
            <a:r>
              <a:rPr lang="hr-HR" sz="2800" dirty="0"/>
              <a:t>javna događanja s ciljem podizanja razine znanja i svijesti o ravnopravnosti  </a:t>
            </a:r>
            <a:r>
              <a:rPr lang="hr-HR" sz="2800" dirty="0" smtClean="0"/>
              <a:t>spolova. </a:t>
            </a:r>
          </a:p>
          <a:p>
            <a:r>
              <a:rPr lang="hr-HR" sz="2800" dirty="0" smtClean="0"/>
              <a:t>Sustavno </a:t>
            </a:r>
            <a:r>
              <a:rPr lang="hr-HR" sz="2800" dirty="0"/>
              <a:t>suzbijati pojavnosti seksizma i stereotipa u medijima </a:t>
            </a:r>
            <a:endParaRPr lang="hr-HR" sz="2800" dirty="0" smtClean="0"/>
          </a:p>
          <a:p>
            <a:r>
              <a:rPr lang="hr-HR" sz="2800" dirty="0" smtClean="0"/>
              <a:t>Unaprijediti </a:t>
            </a:r>
            <a:r>
              <a:rPr lang="hr-HR" sz="2800" dirty="0"/>
              <a:t>brigu o reproduktivnom zdravlju žena </a:t>
            </a:r>
            <a:endParaRPr lang="hr-HR" sz="2800" dirty="0" smtClean="0"/>
          </a:p>
          <a:p>
            <a:r>
              <a:rPr lang="hr-HR" sz="2800" dirty="0" smtClean="0"/>
              <a:t>Unaprijediti </a:t>
            </a:r>
            <a:r>
              <a:rPr lang="hr-HR" sz="2800" dirty="0"/>
              <a:t>položaj ruralnih žena </a:t>
            </a:r>
            <a:endParaRPr lang="hr-HR" sz="2800" dirty="0" smtClean="0"/>
          </a:p>
          <a:p>
            <a:r>
              <a:rPr lang="hr-HR" sz="2800" dirty="0" smtClean="0"/>
              <a:t>Povećati </a:t>
            </a:r>
            <a:r>
              <a:rPr lang="hr-HR" sz="2800" dirty="0"/>
              <a:t>razinu znanja policijskih službenik/</a:t>
            </a:r>
            <a:r>
              <a:rPr lang="hr-HR" sz="2800" dirty="0" err="1"/>
              <a:t>ca</a:t>
            </a:r>
            <a:r>
              <a:rPr lang="hr-HR" sz="2800" dirty="0"/>
              <a:t> o načelima i metodama borbe  protiv višestruke diskriminacije</a:t>
            </a:r>
          </a:p>
        </p:txBody>
      </p:sp>
    </p:spTree>
    <p:extLst>
      <p:ext uri="{BB962C8B-B14F-4D97-AF65-F5344CB8AC3E}">
        <p14:creationId xmlns:p14="http://schemas.microsoft.com/office/powerpoint/2010/main" val="103401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Plavo-zelena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607</TotalTime>
  <Words>1409</Words>
  <Application>Microsoft Office PowerPoint</Application>
  <PresentationFormat>Široki zaslon</PresentationFormat>
  <Paragraphs>133</Paragraphs>
  <Slides>20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5" baseType="lpstr">
      <vt:lpstr>Calibri</vt:lpstr>
      <vt:lpstr>Gill Sans MT</vt:lpstr>
      <vt:lpstr>Times New Roman</vt:lpstr>
      <vt:lpstr>Wingdings 2</vt:lpstr>
      <vt:lpstr>Dividend</vt:lpstr>
      <vt:lpstr>Obilježavanje 25. studenoga - Međunarodnog dana borbe protiv nasilja nad ženama</vt:lpstr>
      <vt:lpstr>PowerPoint prezentacija</vt:lpstr>
      <vt:lpstr>ODLUKa o donošenju Nacionalnog plana za ravnopravnost spolova </vt:lpstr>
      <vt:lpstr>Usklađenost s drugim strategijama i programima</vt:lpstr>
      <vt:lpstr>Nacionalni plan za ravnopravnost spolova za razdoblje do 2027. godine </vt:lpstr>
      <vt:lpstr>prioritetna područja</vt:lpstr>
      <vt:lpstr>AKCIJSKI PLAN ZA PROVEDBU NACIONALNOG PLANA ZA RAVNOPRAVNOST SPOLOVA ZA RAZDOBLJE DO 2024. GODINE</vt:lpstr>
      <vt:lpstr>sredstva</vt:lpstr>
      <vt:lpstr>Posebni cilj 1. Povećati razinu osviještenosti javnosti o ravnopravnosti spolova i višestrukoj diskriminaciji.</vt:lpstr>
      <vt:lpstr>Posebni cilj 2. Unaprijediti položaj žena na tržištu rada</vt:lpstr>
      <vt:lpstr>Posebni cilj 3. Stvoriti preduvjete za uklanjanje rodno uvjetovanog nasilja</vt:lpstr>
      <vt:lpstr>Posebni cilj 4. Povećati osjetljivost sustava odgoja i obrazovanja na svim razinama za pitanja ravnopravnosti spolova i nestereotipne odabire programa obrazovanja na svim razinama </vt:lpstr>
      <vt:lpstr>Posebni cilj 5. Povećati zastupljenost žena u procesima javnog i političkog  odlučivanja</vt:lpstr>
      <vt:lpstr>Posebni  cilj 6. Uvesti perspektivu ravnopravnosti spolova u javne politike</vt:lpstr>
      <vt:lpstr>Posebni cilj 7. Povećati vidljivost RH na međunarodnom planu u području  ravnopravnosti spolova</vt:lpstr>
      <vt:lpstr>Praćenje provedbe i izvještavanje</vt:lpstr>
      <vt:lpstr>AKCIJSKI PLAN ZA PROVEDBU NACIONALNOG PLANA ZA RAVNOPRAVNOST SPOLOVA ZA RAZDOBLJE DO 2027. GODINE</vt:lpstr>
      <vt:lpstr>Protokol o postupanju u slučaju seksualnog nasilja</vt:lpstr>
      <vt:lpstr>Protokol o postupanju u slučaju seksualnog nasilja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NACIONALNI PLAN ZA RAVNOPRAVNOST SPOLOVA ZA RAZDOBLJE DO 2027. GODINE</dc:title>
  <dc:creator>Marin Zivkovic</dc:creator>
  <cp:lastModifiedBy>Marin Živković</cp:lastModifiedBy>
  <cp:revision>15</cp:revision>
  <dcterms:created xsi:type="dcterms:W3CDTF">2023-07-14T12:26:45Z</dcterms:created>
  <dcterms:modified xsi:type="dcterms:W3CDTF">2023-11-23T14:44:57Z</dcterms:modified>
</cp:coreProperties>
</file>